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5" r:id="rId5"/>
    <p:sldId id="291" r:id="rId6"/>
    <p:sldId id="296" r:id="rId7"/>
    <p:sldId id="295" r:id="rId8"/>
    <p:sldId id="292" r:id="rId9"/>
    <p:sldId id="284" r:id="rId10"/>
    <p:sldId id="287" r:id="rId11"/>
    <p:sldId id="282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, Nikeshia" initials="AN" lastIdx="5" clrIdx="0">
    <p:extLst>
      <p:ext uri="{19B8F6BF-5375-455C-9EA6-DF929625EA0E}">
        <p15:presenceInfo xmlns:p15="http://schemas.microsoft.com/office/powerpoint/2012/main" userId="S-1-5-21-1824200278-923733676-1501187911-33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E36E1-D9FF-4874-99AC-40224A350355}" v="23" dt="2020-11-09T21:37:20.533"/>
    <p1510:client id="{89558125-5E59-47B3-92C3-349EAF6DEA51}" v="1" dt="2020-10-20T21:10:14.435"/>
    <p1510:client id="{C1D1F418-A241-4051-A475-525B727DD0E7}" v="1" dt="2020-10-20T18:40:1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STUDENTS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8560185185185185"/>
          <c:w val="0.9388888888888888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861F4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61F41"/>
              </a:solidFill>
              <a:ln>
                <a:solidFill>
                  <a:srgbClr val="861F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AA-466C-9F2C-412082D7B020}"/>
              </c:ext>
            </c:extLst>
          </c:dPt>
          <c:dPt>
            <c:idx val="2"/>
            <c:invertIfNegative val="0"/>
            <c:bubble3D val="0"/>
            <c:spPr>
              <a:solidFill>
                <a:srgbClr val="861F41"/>
              </a:solidFill>
              <a:ln>
                <a:solidFill>
                  <a:srgbClr val="861F4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AA-466C-9F2C-412082D7B020}"/>
              </c:ext>
            </c:extLst>
          </c:dPt>
          <c:dLbls>
            <c:dLbl>
              <c:idx val="0"/>
              <c:layout>
                <c:manualLayout>
                  <c:x val="0"/>
                  <c:y val="0.159076577783214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2,738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A-466C-9F2C-412082D7B020}"/>
                </c:ext>
              </c:extLst>
            </c:dLbl>
            <c:dLbl>
              <c:idx val="1"/>
              <c:layout>
                <c:manualLayout>
                  <c:x val="-2.1036917968941006E-3"/>
                  <c:y val="0.15645542653370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AA-466C-9F2C-412082D7B020}"/>
                </c:ext>
              </c:extLst>
            </c:dLbl>
            <c:dLbl>
              <c:idx val="2"/>
              <c:layout>
                <c:manualLayout>
                  <c:x val="3.4518766421633507E-3"/>
                  <c:y val="0.159402610149805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E23FB1-7068-47E6-B9AD-AAA4A21911DB}" type="VALUE">
                      <a:rPr lang="en-US" sz="280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AA-466C-9F2C-412082D7B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 review'!$A$9:$A$11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'5 year review'!$B$9:$B$11</c:f>
              <c:numCache>
                <c:formatCode>#,##0</c:formatCode>
                <c:ptCount val="3"/>
                <c:pt idx="0">
                  <c:v>2738</c:v>
                </c:pt>
                <c:pt idx="1">
                  <c:v>3239</c:v>
                </c:pt>
                <c:pt idx="2">
                  <c:v>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AA-466C-9F2C-412082D7B0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-6"/>
        <c:axId val="537264064"/>
        <c:axId val="537264392"/>
      </c:barChart>
      <c:catAx>
        <c:axId val="5372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264392"/>
        <c:crosses val="autoZero"/>
        <c:auto val="1"/>
        <c:lblAlgn val="ctr"/>
        <c:lblOffset val="100"/>
        <c:noMultiLvlLbl val="0"/>
      </c:catAx>
      <c:valAx>
        <c:axId val="537264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726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E4C4-AB18-4FDA-8627-7E6689AD230F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6E298-200D-4C87-9E33-7BD6915C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73BEC-3F50-42D1-862A-40E7BB0A59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2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73BEC-3F50-42D1-862A-40E7BB0A59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9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73BEC-3F50-42D1-862A-40E7BB0A59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1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73BEC-3F50-42D1-862A-40E7BB0A59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3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73BEC-3F50-42D1-862A-40E7BB0A59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4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3BEC-3F50-42D1-862A-40E7BB0A59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Advertise</a:t>
            </a:r>
            <a:r>
              <a:rPr lang="en-US" baseline="0" dirty="0"/>
              <a:t> volunteer note taking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73BEC-3F50-42D1-862A-40E7BB0A59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43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3BEC-3F50-42D1-862A-40E7BB0A5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3BEC-3F50-42D1-862A-40E7BB0A59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1674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1AADD9-DADC-384E-870B-B1FE0823F6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7996" y="905139"/>
            <a:ext cx="5614416" cy="5614416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0FD9EF-5050-3E45-8296-D20428F601FA}"/>
              </a:ext>
            </a:extLst>
          </p:cNvPr>
          <p:cNvSpPr/>
          <p:nvPr userDrawn="1"/>
        </p:nvSpPr>
        <p:spPr>
          <a:xfrm>
            <a:off x="-871472" y="397647"/>
            <a:ext cx="6629400" cy="6629400"/>
          </a:xfrm>
          <a:prstGeom prst="ellipse">
            <a:avLst/>
          </a:prstGeom>
          <a:noFill/>
          <a:ln w="38100">
            <a:solidFill>
              <a:srgbClr val="E877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BBA4BE-68A8-7740-A532-86D953BB4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928" y="1104489"/>
            <a:ext cx="5450845" cy="1048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28C760-A2BA-D440-AA01-DC53DB6E2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1" y="444341"/>
            <a:ext cx="5459712" cy="46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spc="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6886" y="2949295"/>
            <a:ext cx="5392738" cy="104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916613" y="4314825"/>
            <a:ext cx="5561012" cy="114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4192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D479A-AB2A-4B48-850A-28F747C30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63" y="801835"/>
            <a:ext cx="11208645" cy="65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 spc="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E8657D-0143-904A-BFB8-7F7B0114D5FA}"/>
              </a:ext>
            </a:extLst>
          </p:cNvPr>
          <p:cNvGrpSpPr/>
          <p:nvPr userDrawn="1"/>
        </p:nvGrpSpPr>
        <p:grpSpPr>
          <a:xfrm>
            <a:off x="421155" y="474864"/>
            <a:ext cx="327171" cy="328605"/>
            <a:chOff x="746620" y="1094796"/>
            <a:chExt cx="327171" cy="3286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38B0AB-653E-F846-8B94-1C44EE5B07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C3902-CED4-9241-A3E0-D5398A67EE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69B7B18-6D3B-5E48-85A5-748A09921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2965" y="3578132"/>
            <a:ext cx="4604774" cy="3541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7722"/>
              </a:buClr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rgbClr val="861F4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@username	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0FD9EF-5050-3E45-8296-D20428F601FA}"/>
              </a:ext>
            </a:extLst>
          </p:cNvPr>
          <p:cNvSpPr/>
          <p:nvPr userDrawn="1"/>
        </p:nvSpPr>
        <p:spPr>
          <a:xfrm>
            <a:off x="619489" y="1468447"/>
            <a:ext cx="4750231" cy="4750231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8D7180-ADB1-E046-A15D-898EB6804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2965" y="2454128"/>
            <a:ext cx="4604774" cy="3541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7722"/>
              </a:buClr>
              <a:buSzTx/>
              <a:buFont typeface="Arial" panose="020B0604020202020204" pitchFamily="34" charset="0"/>
              <a:buNone/>
              <a:tabLst/>
              <a:defRPr sz="2400" b="1" i="0">
                <a:solidFill>
                  <a:srgbClr val="861F4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@username	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938791" y="1833787"/>
            <a:ext cx="4111625" cy="4019550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E81DFB-74E1-B042-BB79-A2132D591252}"/>
              </a:ext>
            </a:extLst>
          </p:cNvPr>
          <p:cNvSpPr/>
          <p:nvPr userDrawn="1"/>
        </p:nvSpPr>
        <p:spPr>
          <a:xfrm rot="10800000">
            <a:off x="5897217" y="0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1A6FEF-BCCF-C04B-BF53-A63C95CC0EF8}"/>
              </a:ext>
            </a:extLst>
          </p:cNvPr>
          <p:cNvSpPr/>
          <p:nvPr userDrawn="1"/>
        </p:nvSpPr>
        <p:spPr>
          <a:xfrm>
            <a:off x="0" y="4214192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C4B544A-1584-514F-BB6E-61CDEEC519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64333" y="-356840"/>
            <a:ext cx="7441453" cy="7438860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9B031B-7993-4646-92A4-37571C60321C}"/>
              </a:ext>
            </a:extLst>
          </p:cNvPr>
          <p:cNvSpPr/>
          <p:nvPr userDrawn="1"/>
        </p:nvSpPr>
        <p:spPr>
          <a:xfrm>
            <a:off x="3223647" y="-898902"/>
            <a:ext cx="8462075" cy="8462075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D5C4"/>
              </a:solidFill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F0CF19A-392F-9648-B099-7EA1DB40E0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756" y="1869649"/>
            <a:ext cx="4158630" cy="4157182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36C3E9-278B-B545-B944-5DBD4BC29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579" y="387356"/>
            <a:ext cx="2740991" cy="4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69B104C-AEA1-7241-A384-BAA0570C568F}"/>
              </a:ext>
            </a:extLst>
          </p:cNvPr>
          <p:cNvSpPr/>
          <p:nvPr userDrawn="1"/>
        </p:nvSpPr>
        <p:spPr>
          <a:xfrm rot="10800000" flipV="1">
            <a:off x="6974541" y="4742329"/>
            <a:ext cx="5217459" cy="2115671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E81DFB-74E1-B042-BB79-A2132D591252}"/>
              </a:ext>
            </a:extLst>
          </p:cNvPr>
          <p:cNvSpPr/>
          <p:nvPr userDrawn="1"/>
        </p:nvSpPr>
        <p:spPr>
          <a:xfrm rot="10800000" flipH="1">
            <a:off x="0" y="0"/>
            <a:ext cx="5217459" cy="2115671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29700-5F38-4C44-BCEF-117560A7C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120" y="5864791"/>
            <a:ext cx="2740991" cy="411149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CA471F4-5345-884B-890D-9C142327A3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4356" y="-356840"/>
            <a:ext cx="7441453" cy="7438860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6A199E-0ED9-5442-8A36-3FF7E17B307D}"/>
              </a:ext>
            </a:extLst>
          </p:cNvPr>
          <p:cNvSpPr/>
          <p:nvPr userDrawn="1"/>
        </p:nvSpPr>
        <p:spPr>
          <a:xfrm>
            <a:off x="2963670" y="-898902"/>
            <a:ext cx="8462075" cy="8462075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D5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69B104C-AEA1-7241-A384-BAA0570C568F}"/>
              </a:ext>
            </a:extLst>
          </p:cNvPr>
          <p:cNvSpPr/>
          <p:nvPr userDrawn="1"/>
        </p:nvSpPr>
        <p:spPr>
          <a:xfrm rot="10800000">
            <a:off x="6974541" y="0"/>
            <a:ext cx="5217459" cy="2115671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E81DFB-74E1-B042-BB79-A2132D591252}"/>
              </a:ext>
            </a:extLst>
          </p:cNvPr>
          <p:cNvSpPr/>
          <p:nvPr userDrawn="1"/>
        </p:nvSpPr>
        <p:spPr>
          <a:xfrm rot="10800000" flipH="1" flipV="1">
            <a:off x="0" y="4742329"/>
            <a:ext cx="5217459" cy="2115671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29700-5F38-4C44-BCEF-117560A7C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0026" y="5927544"/>
            <a:ext cx="2740991" cy="411149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CA471F4-5345-884B-890D-9C142327A3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5603" y="-356840"/>
            <a:ext cx="7441453" cy="7438860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6A199E-0ED9-5442-8A36-3FF7E17B307D}"/>
              </a:ext>
            </a:extLst>
          </p:cNvPr>
          <p:cNvSpPr/>
          <p:nvPr userDrawn="1"/>
        </p:nvSpPr>
        <p:spPr>
          <a:xfrm>
            <a:off x="614917" y="-898902"/>
            <a:ext cx="8462075" cy="8462075"/>
          </a:xfrm>
          <a:prstGeom prst="ellipse">
            <a:avLst/>
          </a:prstGeom>
          <a:noFill/>
          <a:ln w="38100">
            <a:solidFill>
              <a:srgbClr val="E877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D5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E308-C0FF-C045-8902-CEED7C4D0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1DC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</p:spTree>
    <p:extLst>
      <p:ext uri="{BB962C8B-B14F-4D97-AF65-F5344CB8AC3E}">
        <p14:creationId xmlns:p14="http://schemas.microsoft.com/office/powerpoint/2010/main" val="24060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E308-C0FF-C045-8902-CEED7C4D0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1DC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9242B5-AE9C-A143-948F-A18A292E2B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260" y="2032387"/>
            <a:ext cx="3925177" cy="3923809"/>
          </a:xfrm>
          <a:prstGeom prst="ellipse">
            <a:avLst/>
          </a:prstGeom>
          <a:solidFill>
            <a:srgbClr val="E5E1E6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DFF4A-3296-0F42-AFC2-B7F8B00BFE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5723" y="1283123"/>
            <a:ext cx="2865748" cy="2864750"/>
          </a:xfrm>
          <a:prstGeom prst="ellipse">
            <a:avLst/>
          </a:prstGeom>
          <a:solidFill>
            <a:srgbClr val="E5E1E6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E308-C0FF-C045-8902-CEED7C4D0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1DC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</p:spTree>
    <p:extLst>
      <p:ext uri="{BB962C8B-B14F-4D97-AF65-F5344CB8AC3E}">
        <p14:creationId xmlns:p14="http://schemas.microsoft.com/office/powerpoint/2010/main" val="3551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E308-C0FF-C045-8902-CEED7C4D0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1DC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E168D4F-D6B3-4340-8E26-5DAF75297F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260" y="2032387"/>
            <a:ext cx="3925177" cy="3923809"/>
          </a:xfrm>
          <a:prstGeom prst="ellipse">
            <a:avLst/>
          </a:prstGeom>
          <a:solidFill>
            <a:srgbClr val="E5E1E6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1129D4-BE1C-2547-AE5C-095A3D92BD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5723" y="1283123"/>
            <a:ext cx="2865748" cy="2864750"/>
          </a:xfrm>
          <a:prstGeom prst="ellipse">
            <a:avLst/>
          </a:prstGeom>
          <a:solidFill>
            <a:srgbClr val="E5E1E6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E308-C0FF-C045-8902-CEED7C4D0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1DC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</p:spTree>
    <p:extLst>
      <p:ext uri="{BB962C8B-B14F-4D97-AF65-F5344CB8AC3E}">
        <p14:creationId xmlns:p14="http://schemas.microsoft.com/office/powerpoint/2010/main" val="34431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E308-C0FF-C045-8902-CEED7C4D08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1DC"/>
          </a:solidFill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63E754-600A-7B41-B544-89E45817E9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260" y="2032387"/>
            <a:ext cx="3925177" cy="3923809"/>
          </a:xfrm>
          <a:prstGeom prst="ellipse">
            <a:avLst/>
          </a:prstGeom>
          <a:solidFill>
            <a:srgbClr val="E5E1E6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DDC3493-1D94-A444-B7C9-0B074812CF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5723" y="1283123"/>
            <a:ext cx="2865748" cy="2864750"/>
          </a:xfrm>
          <a:prstGeom prst="ellipse">
            <a:avLst/>
          </a:prstGeom>
          <a:solidFill>
            <a:srgbClr val="E5E1E6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1674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1AADD9-DADC-384E-870B-B1FE0823F6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7996" y="905139"/>
            <a:ext cx="4824676" cy="4822996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0FD9EF-5050-3E45-8296-D20428F601FA}"/>
              </a:ext>
            </a:extLst>
          </p:cNvPr>
          <p:cNvSpPr/>
          <p:nvPr userDrawn="1"/>
        </p:nvSpPr>
        <p:spPr>
          <a:xfrm>
            <a:off x="-668857" y="573438"/>
            <a:ext cx="5486399" cy="5486399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BBA4BE-68A8-7740-A532-86D953BB4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783" y="2198677"/>
            <a:ext cx="4850210" cy="186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C643FB-2770-0E41-83A9-036F26473937}"/>
              </a:ext>
            </a:extLst>
          </p:cNvPr>
          <p:cNvGrpSpPr/>
          <p:nvPr userDrawn="1"/>
        </p:nvGrpSpPr>
        <p:grpSpPr>
          <a:xfrm>
            <a:off x="4984817" y="676809"/>
            <a:ext cx="327171" cy="328605"/>
            <a:chOff x="746620" y="1094796"/>
            <a:chExt cx="327171" cy="32860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F49266-27F9-6348-BE03-EBDFC9295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9D4FF8-3BEA-9242-8BE1-58E2D4E7B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4192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D479A-AB2A-4B48-850A-28F747C30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527" y="2064947"/>
            <a:ext cx="1015586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 spc="30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closing 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25908A19-1F3E-8A4C-8A5A-6DF565970F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7527" y="3123495"/>
            <a:ext cx="10155862" cy="574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 spc="0">
                <a:solidFill>
                  <a:srgbClr val="E87722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website</a:t>
            </a:r>
          </a:p>
        </p:txBody>
      </p:sp>
    </p:spTree>
    <p:extLst>
      <p:ext uri="{BB962C8B-B14F-4D97-AF65-F5344CB8AC3E}">
        <p14:creationId xmlns:p14="http://schemas.microsoft.com/office/powerpoint/2010/main" val="21489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1674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D479A-AB2A-4B48-850A-28F747C30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6814" y="2488087"/>
            <a:ext cx="5052448" cy="2871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 b="1" i="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3ACABC-C175-A842-8E98-E936BB463E81}"/>
              </a:ext>
            </a:extLst>
          </p:cNvPr>
          <p:cNvCxnSpPr/>
          <p:nvPr userDrawn="1"/>
        </p:nvCxnSpPr>
        <p:spPr>
          <a:xfrm>
            <a:off x="6308484" y="1187614"/>
            <a:ext cx="5114440" cy="0"/>
          </a:xfrm>
          <a:prstGeom prst="line">
            <a:avLst/>
          </a:prstGeom>
          <a:ln w="57150">
            <a:solidFill>
              <a:srgbClr val="E877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1AADD9-DADC-384E-870B-B1FE0823F6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1863" y="2038502"/>
            <a:ext cx="4177299" cy="4175844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0FD9EF-5050-3E45-8296-D20428F601FA}"/>
              </a:ext>
            </a:extLst>
          </p:cNvPr>
          <p:cNvSpPr/>
          <p:nvPr userDrawn="1"/>
        </p:nvSpPr>
        <p:spPr>
          <a:xfrm>
            <a:off x="945397" y="1751309"/>
            <a:ext cx="4750231" cy="4750231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0B00D09-7440-A449-9521-CA6DA05993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468" y="226758"/>
            <a:ext cx="2980759" cy="2979721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Drag photo or graphic here</a:t>
            </a:r>
          </a:p>
        </p:txBody>
      </p:sp>
    </p:spTree>
    <p:extLst>
      <p:ext uri="{BB962C8B-B14F-4D97-AF65-F5344CB8AC3E}">
        <p14:creationId xmlns:p14="http://schemas.microsoft.com/office/powerpoint/2010/main" val="7075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1674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BBA4BE-68A8-7740-A532-86D953BB4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051" y="2853588"/>
            <a:ext cx="5827712" cy="781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EC52A48-562C-EC49-99A3-39B1825471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777" y="1566239"/>
            <a:ext cx="2566823" cy="2565929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AB219B4-5687-D74A-B94A-4786C0B07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3822" y="2181975"/>
            <a:ext cx="5867118" cy="46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spc="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77D6B07-A217-FB4A-9A73-4AD0112608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80825" y="3138356"/>
            <a:ext cx="3010502" cy="3009453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8763356-097C-EE4A-AFD4-29744C3AAD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39134" y="443153"/>
            <a:ext cx="1848167" cy="1847523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Photo/graphic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15016" y="176512"/>
            <a:ext cx="3139661" cy="3080211"/>
          </a:xfrm>
          <a:prstGeom prst="ellipse">
            <a:avLst/>
          </a:prstGeom>
          <a:noFill/>
          <a:ln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CD5C4"/>
                </a:solidFill>
              </a:ln>
              <a:noFill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1674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BBA4BE-68A8-7740-A532-86D953BB4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3553" y="2266566"/>
            <a:ext cx="4850210" cy="186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C643FB-2770-0E41-83A9-036F26473937}"/>
              </a:ext>
            </a:extLst>
          </p:cNvPr>
          <p:cNvGrpSpPr/>
          <p:nvPr userDrawn="1"/>
        </p:nvGrpSpPr>
        <p:grpSpPr>
          <a:xfrm>
            <a:off x="6119974" y="1234280"/>
            <a:ext cx="327171" cy="328605"/>
            <a:chOff x="746620" y="1094796"/>
            <a:chExt cx="327171" cy="32860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F49266-27F9-6348-BE03-EBDFC9295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9D4FF8-3BEA-9242-8BE1-58E2D4E7B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77D6B07-A217-FB4A-9A73-4AD0112608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1863" y="2038502"/>
            <a:ext cx="4177299" cy="4175844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1D5799-84BD-2C4F-A782-2FCCF17CF024}"/>
              </a:ext>
            </a:extLst>
          </p:cNvPr>
          <p:cNvSpPr/>
          <p:nvPr userDrawn="1"/>
        </p:nvSpPr>
        <p:spPr>
          <a:xfrm>
            <a:off x="945397" y="1751309"/>
            <a:ext cx="4750231" cy="4750231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EC52A48-562C-EC49-99A3-39B1825471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4468" y="226758"/>
            <a:ext cx="2980759" cy="2979721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AB219B4-5687-D74A-B94A-4786C0B07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7934" y="1594953"/>
            <a:ext cx="4883006" cy="46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spc="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1674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1AADD9-DADC-384E-870B-B1FE0823F6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929" y="2334422"/>
            <a:ext cx="3682604" cy="3681322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0FD9EF-5050-3E45-8296-D20428F601FA}"/>
              </a:ext>
            </a:extLst>
          </p:cNvPr>
          <p:cNvSpPr/>
          <p:nvPr userDrawn="1"/>
        </p:nvSpPr>
        <p:spPr>
          <a:xfrm>
            <a:off x="567388" y="2081240"/>
            <a:ext cx="4187687" cy="4187687"/>
          </a:xfrm>
          <a:prstGeom prst="ellipse">
            <a:avLst/>
          </a:prstGeom>
          <a:noFill/>
          <a:ln w="38100">
            <a:solidFill>
              <a:srgbClr val="2CD5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BBA4BE-68A8-7740-A532-86D953BB4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2870182"/>
            <a:ext cx="5827363" cy="1863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C643FB-2770-0E41-83A9-036F26473937}"/>
              </a:ext>
            </a:extLst>
          </p:cNvPr>
          <p:cNvGrpSpPr/>
          <p:nvPr userDrawn="1"/>
        </p:nvGrpSpPr>
        <p:grpSpPr>
          <a:xfrm>
            <a:off x="249261" y="266871"/>
            <a:ext cx="327171" cy="328605"/>
            <a:chOff x="746620" y="1094796"/>
            <a:chExt cx="327171" cy="32860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F49266-27F9-6348-BE03-EBDFC9295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9D4FF8-3BEA-9242-8BE1-58E2D4E7B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5A4CDA-2B3F-7F41-98C6-32CA00471F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592" y="503629"/>
            <a:ext cx="6055729" cy="46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spc="0">
                <a:solidFill>
                  <a:srgbClr val="E4E1DC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department 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2257BE0-103D-5C47-AE5B-A732D91DD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0876" y="2182782"/>
            <a:ext cx="5814823" cy="46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spc="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4192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D479A-AB2A-4B48-850A-28F747C30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7511" y="1607747"/>
            <a:ext cx="992587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E8657D-0143-904A-BFB8-7F7B0114D5FA}"/>
              </a:ext>
            </a:extLst>
          </p:cNvPr>
          <p:cNvGrpSpPr/>
          <p:nvPr userDrawn="1"/>
        </p:nvGrpSpPr>
        <p:grpSpPr>
          <a:xfrm>
            <a:off x="746620" y="1094796"/>
            <a:ext cx="327171" cy="328605"/>
            <a:chOff x="746620" y="1094796"/>
            <a:chExt cx="327171" cy="3286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38B0AB-653E-F846-8B94-1C44EE5B07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C3902-CED4-9241-A3E0-D5398A67EE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25908A19-1F3E-8A4C-8A5A-6DF565970F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7511" y="2735567"/>
            <a:ext cx="9925878" cy="57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spc="300">
                <a:solidFill>
                  <a:srgbClr val="2CD5C4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174244" y="3443933"/>
            <a:ext cx="3756039" cy="3196564"/>
          </a:xfrm>
          <a:prstGeom prst="ellipse">
            <a:avLst/>
          </a:prstGeom>
          <a:solidFill>
            <a:srgbClr val="E4E1DC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4192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D479A-AB2A-4B48-850A-28F747C30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64" y="801835"/>
            <a:ext cx="9925878" cy="65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E8657D-0143-904A-BFB8-7F7B0114D5FA}"/>
              </a:ext>
            </a:extLst>
          </p:cNvPr>
          <p:cNvGrpSpPr/>
          <p:nvPr userDrawn="1"/>
        </p:nvGrpSpPr>
        <p:grpSpPr>
          <a:xfrm>
            <a:off x="421155" y="474864"/>
            <a:ext cx="327171" cy="328605"/>
            <a:chOff x="746620" y="1094796"/>
            <a:chExt cx="327171" cy="3286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38B0AB-653E-F846-8B94-1C44EE5B07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C3902-CED4-9241-A3E0-D5398A67EE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97AD9-BAD2-E342-BC38-2F64FF027B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789" y="1689907"/>
            <a:ext cx="9950046" cy="2324154"/>
          </a:xfrm>
          <a:prstGeom prst="rect">
            <a:avLst/>
          </a:prstGeom>
        </p:spPr>
        <p:txBody>
          <a:bodyPr/>
          <a:lstStyle>
            <a:lvl1pPr>
              <a:buClr>
                <a:srgbClr val="E87722"/>
              </a:buClr>
              <a:defRPr sz="2800" b="1" i="0">
                <a:solidFill>
                  <a:srgbClr val="3F797D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3349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C4FBB0-2364-454B-98C5-8E0EF9D2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5704" y="5901855"/>
            <a:ext cx="2740991" cy="41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B1D8BA-E97B-8A4B-931E-7584698A7527}"/>
              </a:ext>
            </a:extLst>
          </p:cNvPr>
          <p:cNvCxnSpPr/>
          <p:nvPr userDrawn="1"/>
        </p:nvCxnSpPr>
        <p:spPr>
          <a:xfrm flipH="1">
            <a:off x="5486401" y="5459895"/>
            <a:ext cx="6082748" cy="0"/>
          </a:xfrm>
          <a:prstGeom prst="line">
            <a:avLst/>
          </a:prstGeom>
          <a:ln w="12700">
            <a:solidFill>
              <a:srgbClr val="E4E1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6326593-C33C-604B-98FC-F35B93221984}"/>
              </a:ext>
            </a:extLst>
          </p:cNvPr>
          <p:cNvSpPr/>
          <p:nvPr userDrawn="1"/>
        </p:nvSpPr>
        <p:spPr>
          <a:xfrm>
            <a:off x="0" y="4214192"/>
            <a:ext cx="6294783" cy="2646326"/>
          </a:xfrm>
          <a:prstGeom prst="rtTriangle">
            <a:avLst/>
          </a:prstGeom>
          <a:solidFill>
            <a:srgbClr val="E4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D479A-AB2A-4B48-850A-28F747C30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42" y="632152"/>
            <a:ext cx="5480699" cy="65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861F41"/>
                </a:solidFill>
                <a:latin typeface="Helvetica" pitchFamily="2" charset="0"/>
              </a:defRPr>
            </a:lvl1pPr>
            <a:lvl2pPr marL="457200" indent="0">
              <a:buNone/>
              <a:defRPr sz="3600">
                <a:latin typeface="Helvetica" pitchFamily="2" charset="0"/>
              </a:defRPr>
            </a:lvl2pPr>
            <a:lvl3pPr marL="914400" indent="0">
              <a:buNone/>
              <a:defRPr sz="3200">
                <a:latin typeface="Helvetica" pitchFamily="2" charset="0"/>
              </a:defRPr>
            </a:lvl3pPr>
            <a:lvl4pPr marL="1371600" indent="0">
              <a:buNone/>
              <a:defRPr sz="2800">
                <a:latin typeface="Helvetica" pitchFamily="2" charset="0"/>
              </a:defRPr>
            </a:lvl4pPr>
            <a:lvl5pPr marL="1828800" indent="0">
              <a:buNone/>
              <a:defRPr sz="2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E8657D-0143-904A-BFB8-7F7B0114D5FA}"/>
              </a:ext>
            </a:extLst>
          </p:cNvPr>
          <p:cNvGrpSpPr/>
          <p:nvPr userDrawn="1"/>
        </p:nvGrpSpPr>
        <p:grpSpPr>
          <a:xfrm>
            <a:off x="308034" y="305181"/>
            <a:ext cx="327171" cy="328605"/>
            <a:chOff x="746620" y="1094796"/>
            <a:chExt cx="327171" cy="32860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38B0AB-653E-F846-8B94-1C44EE5B07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3990" y="1094796"/>
              <a:ext cx="0" cy="328605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BC3902-CED4-9241-A3E0-D5398A67EE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46620" y="1120596"/>
              <a:ext cx="327171" cy="0"/>
            </a:xfrm>
            <a:prstGeom prst="line">
              <a:avLst/>
            </a:prstGeom>
            <a:ln w="57150">
              <a:solidFill>
                <a:srgbClr val="E877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97AD9-BAD2-E342-BC38-2F64FF027B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948" y="1491944"/>
            <a:ext cx="4839599" cy="2324154"/>
          </a:xfrm>
          <a:prstGeom prst="rect">
            <a:avLst/>
          </a:prstGeom>
        </p:spPr>
        <p:txBody>
          <a:bodyPr/>
          <a:lstStyle>
            <a:lvl1pPr>
              <a:buClr>
                <a:srgbClr val="E87722"/>
              </a:buClr>
              <a:defRPr sz="4000" b="1" i="0">
                <a:solidFill>
                  <a:srgbClr val="2CD5C4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4B1C591-21A4-5441-9D0B-C54BF8A748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82933" y="692116"/>
            <a:ext cx="3925177" cy="3923809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90BE7D-6622-2345-B137-35EE2645DAFA}"/>
              </a:ext>
            </a:extLst>
          </p:cNvPr>
          <p:cNvSpPr/>
          <p:nvPr userDrawn="1"/>
        </p:nvSpPr>
        <p:spPr>
          <a:xfrm>
            <a:off x="6413758" y="422257"/>
            <a:ext cx="4463528" cy="4463528"/>
          </a:xfrm>
          <a:prstGeom prst="ellipse">
            <a:avLst/>
          </a:prstGeom>
          <a:noFill/>
          <a:ln w="38100">
            <a:solidFill>
              <a:srgbClr val="E877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D5C4"/>
              </a:solidFill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33CFCFF-C2C2-574B-8A3D-F43E9562C0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15" y="2929043"/>
            <a:ext cx="2865748" cy="2864750"/>
          </a:xfrm>
          <a:prstGeom prst="ellipse">
            <a:avLst/>
          </a:prstGeom>
          <a:solidFill>
            <a:srgbClr val="E4E1DC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photo or graphic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EAF7-5576-4159-9987-F594850FF9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2" name="click.wav"/>
          </p:stSnd>
        </p:sndAc>
      </p:transition>
    </mc:Choice>
    <mc:Fallback xmlns="">
      <p:transition spd="slow">
        <p:sndAc>
          <p:stSnd>
            <p:snd r:embed="rId26" name="click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mailto:donnasmi@gmail.com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ww.ssd.vt.edu/" TargetMode="External"/><Relationship Id="rId4" Type="http://schemas.openxmlformats.org/officeDocument/2006/relationships/hyperlink" Target="mailto:ssd@vt.edu" TargetMode="Externa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vt.edu/accessibi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36296" y="1281395"/>
            <a:ext cx="6100175" cy="30150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6600" b="1" dirty="0">
                <a:solidFill>
                  <a:srgbClr val="861F41"/>
                </a:solidFill>
                <a:latin typeface="Helvetica" pitchFamily="2" charset="0"/>
                <a:ea typeface="+mn-ea"/>
                <a:cs typeface="+mn-cs"/>
              </a:rPr>
              <a:t>Services for Students with Disabilities</a:t>
            </a:r>
            <a:br>
              <a:rPr lang="en-US" sz="6600" b="1" dirty="0">
                <a:solidFill>
                  <a:srgbClr val="861F41"/>
                </a:solidFill>
                <a:latin typeface="Helvetica" pitchFamily="2" charset="0"/>
                <a:ea typeface="+mn-ea"/>
                <a:cs typeface="+mn-cs"/>
              </a:rPr>
            </a:br>
            <a:r>
              <a:rPr lang="en-US" sz="6600" b="1" dirty="0">
                <a:solidFill>
                  <a:srgbClr val="861F41"/>
                </a:solidFill>
                <a:latin typeface="Helvetica" pitchFamily="2" charset="0"/>
                <a:ea typeface="+mn-ea"/>
                <a:cs typeface="+mn-cs"/>
              </a:rPr>
              <a:t>(SSD)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EAF7-5576-4159-9987-F594850FF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Hands signing Virginia Tech using American Sign Language.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C434C-3C8A-4968-B287-7E4616153307}"/>
              </a:ext>
            </a:extLst>
          </p:cNvPr>
          <p:cNvSpPr txBox="1"/>
          <p:nvPr/>
        </p:nvSpPr>
        <p:spPr>
          <a:xfrm>
            <a:off x="4348065" y="5561045"/>
            <a:ext cx="417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Donna Glass Smith, </a:t>
            </a:r>
            <a:r>
              <a:rPr lang="en-US" dirty="0" err="1"/>
              <a:t>Ed.S</a:t>
            </a:r>
            <a:r>
              <a:rPr lang="en-US" dirty="0"/>
              <a:t>., MA, CRC</a:t>
            </a:r>
          </a:p>
          <a:p>
            <a:r>
              <a:rPr lang="en-US" dirty="0"/>
              <a:t>Disability Counselor</a:t>
            </a:r>
          </a:p>
          <a:p>
            <a:r>
              <a:rPr lang="en-US" dirty="0">
                <a:hlinkClick r:id="rId5"/>
              </a:rPr>
              <a:t>donnasmi@gmail.com</a:t>
            </a:r>
            <a:endParaRPr lang="en-US" dirty="0"/>
          </a:p>
          <a:p>
            <a:r>
              <a:rPr lang="en-US" dirty="0"/>
              <a:t>540-231-0723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138668" y="453051"/>
            <a:ext cx="7406511" cy="132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4800" b="1" dirty="0">
                <a:solidFill>
                  <a:srgbClr val="2CD5C4"/>
                </a:solidFill>
                <a:latin typeface="Helvetica" pitchFamily="2" charset="0"/>
                <a:ea typeface="+mn-ea"/>
                <a:cs typeface="+mn-cs"/>
              </a:rPr>
              <a:t>Disability at a glance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38668" y="2047390"/>
            <a:ext cx="6513044" cy="2576765"/>
          </a:xfrm>
        </p:spPr>
        <p:txBody>
          <a:bodyPr/>
          <a:lstStyle/>
          <a:p>
            <a:pPr marL="857250" lvl="0" indent="-857250">
              <a:buFont typeface="Wingdings" panose="05000000000000000000" pitchFamily="2" charset="2"/>
              <a:buChar char="ü"/>
            </a:pPr>
            <a:r>
              <a:rPr lang="en-US" sz="3000" dirty="0"/>
              <a:t>Physical or mental condition</a:t>
            </a:r>
          </a:p>
          <a:p>
            <a:pPr marL="857250" lvl="0" indent="-857250">
              <a:buFont typeface="Wingdings" panose="05000000000000000000" pitchFamily="2" charset="2"/>
              <a:buChar char="ü"/>
            </a:pPr>
            <a:endParaRPr lang="en-US" sz="3000" dirty="0"/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3000" dirty="0"/>
              <a:t>Substantially limits </a:t>
            </a:r>
          </a:p>
          <a:p>
            <a:pPr marL="857250" lvl="0" indent="-857250">
              <a:buFont typeface="Wingdings" panose="05000000000000000000" pitchFamily="2" charset="2"/>
              <a:buChar char="ü"/>
            </a:pPr>
            <a:endParaRPr lang="en-US" sz="3000" dirty="0"/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en-US" sz="3000" dirty="0"/>
              <a:t>A major life activity</a:t>
            </a:r>
          </a:p>
        </p:txBody>
      </p:sp>
      <p:pic>
        <p:nvPicPr>
          <p:cNvPr id="10" name="Picture Placeholder 6" descr="Close up of someone's hands holding a pencil working on an exam.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r="21445"/>
          <a:stretch>
            <a:fillRect/>
          </a:stretch>
        </p:blipFill>
        <p:spPr>
          <a:xfrm>
            <a:off x="-468207" y="840251"/>
            <a:ext cx="4991045" cy="4991045"/>
          </a:xfrm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480390" y="5724638"/>
            <a:ext cx="2407317" cy="3085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EAF7-5576-4159-9987-F594850FF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92744" y="360275"/>
            <a:ext cx="7406511" cy="132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CD5C4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Major Life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8E6A0-F9AD-4B52-B2E0-E11F6DEA3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2789" y="2155371"/>
            <a:ext cx="9950046" cy="3219061"/>
          </a:xfrm>
        </p:spPr>
        <p:txBody>
          <a:bodyPr/>
          <a:lstStyle/>
          <a:p>
            <a:pPr marL="857250" lvl="0" indent="-857250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861F41"/>
                </a:solidFill>
              </a:rPr>
              <a:t>Breathing, walking, talking, hearing, seeing, sleeping, working, learning, concentrating, reading, writing, thinking, speaking, eating, communicating, interacting with others, caring for one’s self, performing manual tasks, bending, lifting, standing</a:t>
            </a:r>
          </a:p>
          <a:p>
            <a:pPr marL="857250" lvl="0" indent="-857250">
              <a:buClrTx/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861F41"/>
              </a:solidFill>
            </a:endParaRPr>
          </a:p>
          <a:p>
            <a:pPr marL="857250" lvl="0" indent="-857250">
              <a:buClrTx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861F41"/>
                </a:solidFill>
              </a:rPr>
              <a:t>Includes major bodily functions such as immune system functions, normal cell growth, digestive, bowel, bladder, neurological, brain, respiratory, circulatory, endocrine, and reproductive function</a:t>
            </a:r>
          </a:p>
          <a:p>
            <a:endParaRPr lang="en-US" sz="1400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785350" y="5724525"/>
            <a:ext cx="2406650" cy="3079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EAF7-5576-4159-9987-F594850FF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EAF7-5576-4159-9987-F594850FF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95DFF80-FCD8-4B65-B851-DADDA8122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35012"/>
              </p:ext>
            </p:extLst>
          </p:nvPr>
        </p:nvGraphicFramePr>
        <p:xfrm>
          <a:off x="5191433" y="1799303"/>
          <a:ext cx="6037006" cy="349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0718929F-053C-42D5-BB03-3E47E03F009B}"/>
              </a:ext>
            </a:extLst>
          </p:cNvPr>
          <p:cNvSpPr txBox="1">
            <a:spLocks/>
          </p:cNvSpPr>
          <p:nvPr/>
        </p:nvSpPr>
        <p:spPr>
          <a:xfrm>
            <a:off x="5068234" y="294890"/>
            <a:ext cx="8439912" cy="1573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5000" b="1" dirty="0">
                <a:solidFill>
                  <a:srgbClr val="2CD5C4"/>
                </a:solidFill>
                <a:latin typeface="Helvetica"/>
                <a:ea typeface="+mn-ea"/>
                <a:cs typeface="Helvetica"/>
              </a:rPr>
              <a:t>Disability at a Glance </a:t>
            </a:r>
            <a:endParaRPr lang="en-US" sz="5000" b="1" dirty="0">
              <a:solidFill>
                <a:srgbClr val="2CD5C4"/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9961BC-48EC-4D3E-9655-877E07CD5C5F}"/>
              </a:ext>
            </a:extLst>
          </p:cNvPr>
          <p:cNvSpPr/>
          <p:nvPr/>
        </p:nvSpPr>
        <p:spPr>
          <a:xfrm>
            <a:off x="328626" y="1919539"/>
            <a:ext cx="4120083" cy="2467526"/>
          </a:xfrm>
          <a:prstGeom prst="roundRect">
            <a:avLst/>
          </a:prstGeom>
          <a:solidFill>
            <a:srgbClr val="861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2% of SSD’s students are citizens of international countries and come from 20 countries. </a:t>
            </a:r>
            <a:endParaRPr lang="en-US" sz="26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EAF7-5576-4159-9987-F594850FF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9FD281-D708-46D1-80EE-114690E872F1}"/>
              </a:ext>
            </a:extLst>
          </p:cNvPr>
          <p:cNvSpPr/>
          <p:nvPr/>
        </p:nvSpPr>
        <p:spPr>
          <a:xfrm>
            <a:off x="4893349" y="1506644"/>
            <a:ext cx="7209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disabilities are the largest disability category registered with SSD at over 50%.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Chronic mental health and health conditions are the second and third largest groups, respectively.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ADHD is the most frequently reported learning disability. Depression and anxiety are the most frequently reported mental health disability. Concussions and migraines are the most frequently reported chronic health disability.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Dyslexia and other reading disabilities, PTSD, diabetes, and digestive health conditions (Crohn’s, IBS) are also common disabilities reported to SSD.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18929F-053C-42D5-BB03-3E47E03F009B}"/>
              </a:ext>
            </a:extLst>
          </p:cNvPr>
          <p:cNvSpPr txBox="1">
            <a:spLocks/>
          </p:cNvSpPr>
          <p:nvPr/>
        </p:nvSpPr>
        <p:spPr>
          <a:xfrm>
            <a:off x="4988459" y="346261"/>
            <a:ext cx="7203541" cy="1573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5000" b="1" dirty="0">
                <a:solidFill>
                  <a:srgbClr val="2CD5C4"/>
                </a:solidFill>
                <a:latin typeface="Helvetica" pitchFamily="2" charset="0"/>
                <a:ea typeface="+mn-ea"/>
                <a:cs typeface="+mn-cs"/>
              </a:rPr>
              <a:t>Disability at a Glance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A68396-B0E5-4EFE-A7E8-E2D537FD24BE}"/>
              </a:ext>
            </a:extLst>
          </p:cNvPr>
          <p:cNvSpPr/>
          <p:nvPr/>
        </p:nvSpPr>
        <p:spPr>
          <a:xfrm>
            <a:off x="285566" y="2081267"/>
            <a:ext cx="3769565" cy="2193714"/>
          </a:xfrm>
          <a:prstGeom prst="roundRect">
            <a:avLst/>
          </a:prstGeom>
          <a:solidFill>
            <a:srgbClr val="861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atin typeface="Helvetica"/>
                <a:ea typeface="Century Gothic" panose="020B0502020202020204" pitchFamily="34" charset="0"/>
                <a:cs typeface="Times New Roman"/>
              </a:rPr>
              <a:t>SSD Trends</a:t>
            </a:r>
            <a:endParaRPr lang="en-US" sz="4800" b="1" dirty="0">
              <a:effectLst/>
              <a:latin typeface="Helvetica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12064" y="585216"/>
            <a:ext cx="15069312" cy="2079549"/>
          </a:xfrm>
        </p:spPr>
        <p:txBody>
          <a:bodyPr anchor="t">
            <a:noAutofit/>
          </a:bodyPr>
          <a:lstStyle/>
          <a:p>
            <a:pPr rtl="0" eaLnBrk="1" latinLnBrk="0" hangingPunct="1"/>
            <a:r>
              <a:rPr lang="en-US" sz="3400" b="1" i="0" kern="1200" spc="0" dirty="0">
                <a:solidFill>
                  <a:srgbClr val="2CD5C4"/>
                </a:solidFill>
                <a:effectLst/>
                <a:latin typeface="Helvetica" panose="020B0604020202020204" pitchFamily="34" charset="0"/>
                <a:ea typeface="+mn-ea"/>
                <a:cs typeface="+mn-cs"/>
              </a:rPr>
              <a:t>How Does Virginia Tech Determine </a:t>
            </a:r>
            <a:r>
              <a:rPr lang="en-US" sz="3400" b="1" dirty="0">
                <a:solidFill>
                  <a:srgbClr val="2CD5C4"/>
                </a:solidFill>
                <a:latin typeface="Helvetica" panose="020B0604020202020204" pitchFamily="34" charset="0"/>
                <a:ea typeface="+mn-ea"/>
                <a:cs typeface="+mn-cs"/>
              </a:rPr>
              <a:t>A</a:t>
            </a:r>
            <a:r>
              <a:rPr lang="en-US" sz="3400" b="1" i="0" kern="1200" spc="0" dirty="0">
                <a:solidFill>
                  <a:srgbClr val="2CD5C4"/>
                </a:solidFill>
                <a:effectLst/>
                <a:latin typeface="Helvetica" panose="020B0604020202020204" pitchFamily="34" charset="0"/>
                <a:ea typeface="+mn-ea"/>
                <a:cs typeface="+mn-cs"/>
              </a:rPr>
              <a:t>ccommodations?</a:t>
            </a:r>
            <a:endParaRPr lang="en-US" sz="3400" dirty="0">
              <a:effectLst/>
            </a:endParaRPr>
          </a:p>
        </p:txBody>
      </p:sp>
      <p:pic>
        <p:nvPicPr>
          <p:cNvPr id="7" name="Picture Placeholder 6" descr="Brochures that say &quot;SSD&quot; sitting on top of table wrapped around long, orange plastic sticks called &quot;Bendeez&quot;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/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03AEE4-0773-41A9-A4DB-EEAF78A04A76}"/>
              </a:ext>
            </a:extLst>
          </p:cNvPr>
          <p:cNvSpPr txBox="1"/>
          <p:nvPr/>
        </p:nvSpPr>
        <p:spPr>
          <a:xfrm>
            <a:off x="5477143" y="982176"/>
            <a:ext cx="64734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Interactive Process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Receive request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Gather information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 restrictions and limitations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 possible accommodations and discuss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 the “most appropriate” accommodation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 effectiveness of accommodations.</a:t>
            </a:r>
          </a:p>
          <a:p>
            <a:endParaRPr lang="en-US" sz="2400" b="1" dirty="0">
              <a:solidFill>
                <a:srgbClr val="861F4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Repeat steps as necessary until “most appropriate” accommodation is found. </a:t>
            </a:r>
          </a:p>
        </p:txBody>
      </p:sp>
    </p:spTree>
    <p:extLst>
      <p:ext uri="{BB962C8B-B14F-4D97-AF65-F5344CB8AC3E}">
        <p14:creationId xmlns:p14="http://schemas.microsoft.com/office/powerpoint/2010/main" val="35487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674808" y="242357"/>
            <a:ext cx="7170125" cy="1325563"/>
          </a:xfrm>
        </p:spPr>
        <p:txBody>
          <a:bodyPr>
            <a:noAutofit/>
          </a:bodyPr>
          <a:lstStyle/>
          <a:p>
            <a:pPr algn="ctr" rtl="0" eaLnBrk="1" latinLnBrk="0" hangingPunct="1"/>
            <a:r>
              <a:rPr lang="en-US" sz="6000" b="1" i="0" kern="1200" dirty="0">
                <a:solidFill>
                  <a:srgbClr val="2CD5C4"/>
                </a:solidFill>
                <a:effectLst/>
                <a:latin typeface="Helvetica" panose="020B0604020202020204" pitchFamily="34" charset="0"/>
                <a:ea typeface="+mn-ea"/>
                <a:cs typeface="+mn-cs"/>
              </a:rPr>
              <a:t>Examples of </a:t>
            </a:r>
            <a:r>
              <a:rPr lang="en-US" sz="6000" b="1" dirty="0">
                <a:solidFill>
                  <a:srgbClr val="2CD5C4"/>
                </a:solidFill>
                <a:latin typeface="Helvetica" panose="020B0604020202020204" pitchFamily="34" charset="0"/>
                <a:ea typeface="+mn-ea"/>
                <a:cs typeface="+mn-cs"/>
              </a:rPr>
              <a:t>A</a:t>
            </a:r>
            <a:r>
              <a:rPr lang="en-US" sz="6000" b="1" i="0" kern="1200" dirty="0">
                <a:solidFill>
                  <a:srgbClr val="2CD5C4"/>
                </a:solidFill>
                <a:effectLst/>
                <a:latin typeface="Helvetica" panose="020B0604020202020204" pitchFamily="34" charset="0"/>
                <a:ea typeface="+mn-ea"/>
                <a:cs typeface="+mn-cs"/>
              </a:rPr>
              <a:t>ccommodations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36132" y="1968776"/>
            <a:ext cx="6827644" cy="3713567"/>
          </a:xfrm>
        </p:spPr>
        <p:txBody>
          <a:bodyPr/>
          <a:lstStyle/>
          <a:p>
            <a:pPr marL="625475" lvl="0" indent="-625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61F41"/>
                </a:solidFill>
              </a:rPr>
              <a:t>Extended Test Time</a:t>
            </a:r>
          </a:p>
          <a:p>
            <a:pPr marL="625475" lvl="0" indent="-625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61F41"/>
                </a:solidFill>
              </a:rPr>
              <a:t>Reduced-distraction testing environment</a:t>
            </a:r>
          </a:p>
          <a:p>
            <a:pPr marL="688975" lvl="0" indent="-688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61F41"/>
                </a:solidFill>
              </a:rPr>
              <a:t>Note-taking assistance</a:t>
            </a:r>
          </a:p>
          <a:p>
            <a:pPr marL="688975" lvl="0" indent="-688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61F41"/>
                </a:solidFill>
              </a:rPr>
              <a:t>Priority course registration</a:t>
            </a:r>
          </a:p>
          <a:p>
            <a:pPr marL="688975" lvl="0" indent="-688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61F41"/>
                </a:solidFill>
              </a:rPr>
              <a:t>Modifications to the living environment</a:t>
            </a:r>
            <a:endParaRPr lang="en-US" sz="2800" dirty="0"/>
          </a:p>
        </p:txBody>
      </p:sp>
      <p:pic>
        <p:nvPicPr>
          <p:cNvPr id="10" name="Picture Placeholder 9" descr="Close up of a hand holding a pencil writing on a piece of paper.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r="21445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EAF7-5576-4159-9987-F594850FF9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71830" y="705431"/>
            <a:ext cx="4547992" cy="10002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E87722"/>
                </a:solidFill>
                <a:latin typeface="Helvetica" pitchFamily="2" charset="0"/>
                <a:ea typeface="+mn-ea"/>
                <a:cs typeface="+mn-cs"/>
              </a:rPr>
              <a:t>Contact us: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85981" y="1534105"/>
            <a:ext cx="6406019" cy="2525831"/>
          </a:xfrm>
        </p:spPr>
        <p:txBody>
          <a:bodyPr/>
          <a:lstStyle/>
          <a:p>
            <a:r>
              <a:rPr lang="en-US" sz="3600" dirty="0"/>
              <a:t>310 </a:t>
            </a:r>
            <a:r>
              <a:rPr lang="en-US" sz="3600" dirty="0" err="1"/>
              <a:t>Lavery</a:t>
            </a:r>
            <a:r>
              <a:rPr lang="en-US" sz="3600" dirty="0"/>
              <a:t> Hall</a:t>
            </a:r>
          </a:p>
          <a:p>
            <a:r>
              <a:rPr lang="en-US" sz="3600" dirty="0">
                <a:hlinkClick r:id="rId4"/>
              </a:rPr>
              <a:t>ssd@vt.edu</a:t>
            </a:r>
            <a:endParaRPr lang="en-US" sz="3600" dirty="0"/>
          </a:p>
          <a:p>
            <a:r>
              <a:rPr lang="en-US" sz="3600" dirty="0"/>
              <a:t>540-231-3788</a:t>
            </a:r>
          </a:p>
          <a:p>
            <a:r>
              <a:rPr lang="en-US" sz="3600" dirty="0">
                <a:hlinkClick r:id="rId5"/>
              </a:rPr>
              <a:t>www.ssd.vt.edu</a:t>
            </a:r>
            <a:r>
              <a:rPr lang="en-US" sz="3600" dirty="0"/>
              <a:t> </a:t>
            </a:r>
          </a:p>
        </p:txBody>
      </p:sp>
      <p:pic>
        <p:nvPicPr>
          <p:cNvPr id="6" name="Picture Placeholder 5" descr="Building with people walking in front of it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6" descr="Face book icon:  orange symbol with white &quot;f&quot; in middle">
            <a:extLst>
              <a:ext uri="{FF2B5EF4-FFF2-40B4-BE49-F238E27FC236}">
                <a16:creationId xmlns:a16="http://schemas.microsoft.com/office/drawing/2014/main" id="{7C7675C4-8984-2D49-869C-582DDC24F169}"/>
              </a:ext>
            </a:extLst>
          </p:cNvPr>
          <p:cNvGrpSpPr/>
          <p:nvPr/>
        </p:nvGrpSpPr>
        <p:grpSpPr>
          <a:xfrm>
            <a:off x="5785981" y="4100532"/>
            <a:ext cx="753246" cy="771412"/>
            <a:chOff x="4481484" y="3886200"/>
            <a:chExt cx="753246" cy="7714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3E56BD-C218-D747-A9B4-4A2354E27209}"/>
                </a:ext>
              </a:extLst>
            </p:cNvPr>
            <p:cNvSpPr/>
            <p:nvPr userDrawn="1"/>
          </p:nvSpPr>
          <p:spPr>
            <a:xfrm>
              <a:off x="4495800" y="3886200"/>
              <a:ext cx="738930" cy="738930"/>
            </a:xfrm>
            <a:prstGeom prst="ellipse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Facebook logo">
              <a:extLst>
                <a:ext uri="{FF2B5EF4-FFF2-40B4-BE49-F238E27FC236}">
                  <a16:creationId xmlns:a16="http://schemas.microsoft.com/office/drawing/2014/main" id="{91CDF93E-0CF5-D44E-A721-4B79C8548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481484" y="3912578"/>
              <a:ext cx="745034" cy="745034"/>
            </a:xfrm>
            <a:prstGeom prst="rect">
              <a:avLst/>
            </a:prstGeom>
          </p:spPr>
        </p:pic>
      </p:grpSp>
      <p:grpSp>
        <p:nvGrpSpPr>
          <p:cNvPr id="10" name="Group 9" descr="Twitter icon:  orange circle with white bird in middle">
            <a:extLst>
              <a:ext uri="{FF2B5EF4-FFF2-40B4-BE49-F238E27FC236}">
                <a16:creationId xmlns:a16="http://schemas.microsoft.com/office/drawing/2014/main" id="{639AF5A9-6917-DD42-8967-F085E707865A}"/>
              </a:ext>
            </a:extLst>
          </p:cNvPr>
          <p:cNvGrpSpPr/>
          <p:nvPr/>
        </p:nvGrpSpPr>
        <p:grpSpPr>
          <a:xfrm>
            <a:off x="6745480" y="4123231"/>
            <a:ext cx="738930" cy="738930"/>
            <a:chOff x="731557" y="3008325"/>
            <a:chExt cx="738930" cy="73893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EF8DB9-3FE2-294E-B248-4ED797FF2B70}"/>
                </a:ext>
              </a:extLst>
            </p:cNvPr>
            <p:cNvSpPr/>
            <p:nvPr userDrawn="1"/>
          </p:nvSpPr>
          <p:spPr>
            <a:xfrm>
              <a:off x="731557" y="3008325"/>
              <a:ext cx="738930" cy="738930"/>
            </a:xfrm>
            <a:prstGeom prst="ellipse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witter logo">
              <a:extLst>
                <a:ext uri="{FF2B5EF4-FFF2-40B4-BE49-F238E27FC236}">
                  <a16:creationId xmlns:a16="http://schemas.microsoft.com/office/drawing/2014/main" id="{86874BF5-EA05-EC4C-A0D5-72D9E84546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t="22222" b="20991"/>
            <a:stretch/>
          </p:blipFill>
          <p:spPr>
            <a:xfrm>
              <a:off x="825191" y="3190202"/>
              <a:ext cx="551662" cy="40540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698875" y="4231086"/>
            <a:ext cx="352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61F4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@VirginiaTechSSD</a:t>
            </a:r>
          </a:p>
        </p:txBody>
      </p:sp>
    </p:spTree>
    <p:extLst>
      <p:ext uri="{BB962C8B-B14F-4D97-AF65-F5344CB8AC3E}">
        <p14:creationId xmlns:p14="http://schemas.microsoft.com/office/powerpoint/2010/main" val="33859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71830" y="705431"/>
            <a:ext cx="4547992" cy="10002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E87722"/>
                </a:solidFill>
                <a:latin typeface="Helvetica" pitchFamily="2" charset="0"/>
                <a:ea typeface="+mn-ea"/>
                <a:cs typeface="+mn-cs"/>
              </a:rPr>
              <a:t>Contact them: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09812" y="1768997"/>
            <a:ext cx="6406019" cy="2525831"/>
          </a:xfrm>
        </p:spPr>
        <p:txBody>
          <a:bodyPr/>
          <a:lstStyle/>
          <a:p>
            <a:r>
              <a:rPr lang="en-US" sz="2800" dirty="0"/>
              <a:t>ADA and Accessibility Services determines workplace accommodations </a:t>
            </a:r>
          </a:p>
          <a:p>
            <a:r>
              <a:rPr lang="en-US" sz="2800" dirty="0"/>
              <a:t>North End Center, Suite 2300</a:t>
            </a:r>
          </a:p>
          <a:p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www.vt.edu/accessibility</a:t>
            </a:r>
            <a:r>
              <a:rPr lang="en-US" sz="2800" dirty="0"/>
              <a:t> </a:t>
            </a:r>
          </a:p>
          <a:p>
            <a:endParaRPr lang="en-US" sz="3600" dirty="0"/>
          </a:p>
        </p:txBody>
      </p:sp>
      <p:pic>
        <p:nvPicPr>
          <p:cNvPr id="6" name="Picture Placeholder 5" descr="Building with people walking in front of it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AF7-5576-4159-9987-F594850FF9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8F012DB253E4693C523355F659A7B" ma:contentTypeVersion="13" ma:contentTypeDescription="Create a new document." ma:contentTypeScope="" ma:versionID="30e2ba4f740352488f464c3baef65742">
  <xsd:schema xmlns:xsd="http://www.w3.org/2001/XMLSchema" xmlns:xs="http://www.w3.org/2001/XMLSchema" xmlns:p="http://schemas.microsoft.com/office/2006/metadata/properties" xmlns:ns2="6f10f214-02ff-414c-b6a1-dc9a0903a575" xmlns:ns3="ad4e1db9-df23-429a-8abb-ec9eee545c77" targetNamespace="http://schemas.microsoft.com/office/2006/metadata/properties" ma:root="true" ma:fieldsID="cf9fc3b99aefb668b2600dcb128b85fc" ns2:_="" ns3:_="">
    <xsd:import namespace="6f10f214-02ff-414c-b6a1-dc9a0903a575"/>
    <xsd:import namespace="ad4e1db9-df23-429a-8abb-ec9eee545c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0f214-02ff-414c-b6a1-dc9a0903a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e1db9-df23-429a-8abb-ec9eee545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4BBE61-47BD-4B71-BE8A-EBD0020A4F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DC1037-0F7B-43AF-BF11-D9D50B2293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0f214-02ff-414c-b6a1-dc9a0903a575"/>
    <ds:schemaRef ds:uri="ad4e1db9-df23-429a-8abb-ec9eee545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A1F885-96C9-4152-A951-81FC793B8D86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d4e1db9-df23-429a-8abb-ec9eee545c77"/>
    <ds:schemaRef ds:uri="http://schemas.microsoft.com/office/infopath/2007/PartnerControls"/>
    <ds:schemaRef ds:uri="6f10f214-02ff-414c-b6a1-dc9a0903a5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380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Helvetica</vt:lpstr>
      <vt:lpstr>Times New Roman</vt:lpstr>
      <vt:lpstr>Wingdings</vt:lpstr>
      <vt:lpstr>1_Office Theme</vt:lpstr>
      <vt:lpstr>Services for Students with Disabilities (SSD)</vt:lpstr>
      <vt:lpstr>PowerPoint Presentation</vt:lpstr>
      <vt:lpstr>PowerPoint Presentation</vt:lpstr>
      <vt:lpstr>PowerPoint Presentation</vt:lpstr>
      <vt:lpstr>PowerPoint Presentation</vt:lpstr>
      <vt:lpstr>How Does Virginia Tech Determine Accommodations?</vt:lpstr>
      <vt:lpstr>Examples of Accommodations</vt:lpstr>
      <vt:lpstr>Contact us:</vt:lpstr>
      <vt:lpstr>Contact them:</vt:lpstr>
    </vt:vector>
  </TitlesOfParts>
  <Company>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Arthur, Nikeshia</dc:creator>
  <cp:lastModifiedBy>Smith, Donna</cp:lastModifiedBy>
  <cp:revision>61</cp:revision>
  <dcterms:created xsi:type="dcterms:W3CDTF">2020-02-07T20:18:21Z</dcterms:created>
  <dcterms:modified xsi:type="dcterms:W3CDTF">2021-11-03T17:45:19Z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0x0101003C58F012DB253E4693C523355F659A7B</vt:lpwstr>
  </property>
</Properties>
</file>